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29"/>
  </p:notesMasterIdLst>
  <p:handoutMasterIdLst>
    <p:handoutMasterId r:id="rId30"/>
  </p:handoutMasterIdLst>
  <p:sldIdLst>
    <p:sldId id="257" r:id="rId5"/>
    <p:sldId id="256" r:id="rId6"/>
    <p:sldId id="258" r:id="rId7"/>
    <p:sldId id="259" r:id="rId8"/>
    <p:sldId id="260" r:id="rId9"/>
    <p:sldId id="280" r:id="rId10"/>
    <p:sldId id="281" r:id="rId11"/>
    <p:sldId id="261" r:id="rId12"/>
    <p:sldId id="262" r:id="rId13"/>
    <p:sldId id="263" r:id="rId14"/>
    <p:sldId id="273" r:id="rId15"/>
    <p:sldId id="264" r:id="rId16"/>
    <p:sldId id="278" r:id="rId17"/>
    <p:sldId id="266" r:id="rId18"/>
    <p:sldId id="265" r:id="rId19"/>
    <p:sldId id="267" r:id="rId20"/>
    <p:sldId id="268" r:id="rId21"/>
    <p:sldId id="279" r:id="rId22"/>
    <p:sldId id="274" r:id="rId23"/>
    <p:sldId id="269" r:id="rId24"/>
    <p:sldId id="270" r:id="rId25"/>
    <p:sldId id="271" r:id="rId26"/>
    <p:sldId id="272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Johdanto" id="{73A9C041-06D0-9C4C-98B0-4BD156F7B2A9}">
          <p14:sldIdLst>
            <p14:sldId id="257"/>
            <p14:sldId id="256"/>
            <p14:sldId id="258"/>
            <p14:sldId id="259"/>
            <p14:sldId id="260"/>
            <p14:sldId id="280"/>
            <p14:sldId id="281"/>
          </p14:sldIdLst>
        </p14:section>
        <p14:section name="Vaikuttavat oppilaat" id="{DDD7DE0B-F25E-1740-A45C-DB12AF070020}">
          <p14:sldIdLst>
            <p14:sldId id="261"/>
            <p14:sldId id="262"/>
            <p14:sldId id="263"/>
            <p14:sldId id="273"/>
            <p14:sldId id="264"/>
            <p14:sldId id="278"/>
          </p14:sldIdLst>
        </p14:section>
        <p14:section name="Kannustava työyhteisö" id="{362B2F3D-0E66-8B46-9D08-B689324D2E6F}">
          <p14:sldIdLst>
            <p14:sldId id="266"/>
            <p14:sldId id="265"/>
            <p14:sldId id="267"/>
            <p14:sldId id="268"/>
            <p14:sldId id="279"/>
          </p14:sldIdLst>
        </p14:section>
        <p14:section name="Lopuksi" id="{22E89BC7-510C-3146-A354-0882E077CC2D}">
          <p14:sldIdLst>
            <p14:sldId id="274"/>
            <p14:sldId id="269"/>
            <p14:sldId id="270"/>
            <p14:sldId id="271"/>
            <p14:sldId id="272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EF47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7" autoAdjust="0"/>
    <p:restoredTop sz="65055" autoAdjust="0"/>
  </p:normalViewPr>
  <p:slideViewPr>
    <p:cSldViewPr snapToGrid="0" snapToObjects="1">
      <p:cViewPr varScale="1">
        <p:scale>
          <a:sx n="58" d="100"/>
          <a:sy n="58" d="100"/>
        </p:scale>
        <p:origin x="23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90802-BA4A-9541-B261-CBD6677348E4}" type="datetimeFigureOut">
              <a:rPr lang="fi-FI" smtClean="0"/>
              <a:t>9.8.2019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3B3A3-1475-FF42-B269-F5B939E7E2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293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0078C-737E-F24F-BD64-7C5AC83C7E43}" type="datetimeFigureOut">
              <a:rPr lang="fi-FI" smtClean="0"/>
              <a:t>9.8.2019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6F61E-17A5-574C-876C-AA0386590C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6933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Tässä vaiheessa kannattaa avata myös videot valmiiksi ja testata niiden toimivuus sekä äänenvoimakkuus.</a:t>
            </a:r>
          </a:p>
          <a:p>
            <a:endParaRPr lang="fi-FI" dirty="0"/>
          </a:p>
          <a:p>
            <a:r>
              <a:rPr lang="fi-FI" b="0" dirty="0"/>
              <a:t>HUOM! </a:t>
            </a:r>
          </a:p>
          <a:p>
            <a:r>
              <a:rPr lang="fi-FI" b="1" dirty="0"/>
              <a:t>Lihavoitu teksti </a:t>
            </a:r>
            <a:r>
              <a:rPr lang="fi-FI" b="0" dirty="0"/>
              <a:t>on</a:t>
            </a:r>
            <a:r>
              <a:rPr lang="fi-FI" b="0" baseline="0" dirty="0"/>
              <a:t> tarkoitettu tueksi osallistujille annettaviin ohjeistuksiin.</a:t>
            </a:r>
          </a:p>
          <a:p>
            <a:r>
              <a:rPr lang="fi-FI" b="0" baseline="0" dirty="0"/>
              <a:t>Lihavoimaton teksti on ohjeistusta koulutuksen vetäjälle.</a:t>
            </a:r>
            <a:endParaRPr lang="fi-FI" b="1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48407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Aikaa 20 min.</a:t>
            </a:r>
          </a:p>
          <a:p>
            <a:endParaRPr lang="fi-FI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Paritehtävä.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Jaa saraketehtäväpohjat (2/ryhmä), sinitarra/teippi sekä saraketehtävälaput.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Tehtävän tarkoituksena on pohtia konkreettisemmalla tasolla</a:t>
            </a:r>
            <a:b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millaisiin asioihin ja kuinka paljon oppilailla on valtaa</a:t>
            </a:r>
            <a:b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miksi näin on, ja miten asia voisi olla</a:t>
            </a:r>
          </a:p>
          <a:p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Parista molempien tulisi ohjata samanikäisiä oppilaita.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Tehtävässä on tärkeää määritellä minkä ikäisistä lapsista puhutaan.</a:t>
            </a:r>
            <a:b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Keskustellen asetetaan lappuja sarakkeisiin sen mukaan, miten asia olisi ihannetilanteessa. Lapun</a:t>
            </a:r>
            <a:r>
              <a:rPr lang="fi-FI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voi asettaa kahden sarakkeen väliin, eikä kaikkia lappuja tarvitse käyttää. Uusia lappuja voi halutessaan keksiä.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Muista, että yhtä oikeaa vastausta ei ole!</a:t>
            </a:r>
          </a:p>
          <a:p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”Oppilas tekee”: lapsi tekee tai päättää täysin itsenäisesti yksin tai yhdessä muiden lasten kanssa</a:t>
            </a:r>
            <a:r>
              <a:rPr lang="fi-FI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ilman aikuisen apua</a:t>
            </a:r>
            <a:endParaRPr lang="fi-FI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”Oppilas osallistuu”: lapsi tekee tai päättää yhdessä aikuisten kanssa</a:t>
            </a:r>
          </a:p>
          <a:p>
            <a:pPr lvl="0"/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”Oppilasta kuullaan”: aikuiset päättävät tai tekevät, mutta lapselta kysytään mielipidettä</a:t>
            </a:r>
          </a:p>
          <a:p>
            <a:pPr lvl="0"/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”Aikuinen tekee”: aikuiset päättävät tai tekevät </a:t>
            </a:r>
            <a:r>
              <a:rPr lang="fi-FI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osallistamatta</a:t>
            </a:r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lapsia</a:t>
            </a:r>
          </a:p>
          <a:p>
            <a:pPr lvl="0"/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HUOM! Pohdi,</a:t>
            </a:r>
            <a:r>
              <a:rPr lang="fi-FI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kuinka tarkasti haluat määritellä sarakkeiden merkitykset. Osallistujien tulkintaerot voivat johtaa oivaltaviin keskusteluihin!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Jos ryhmäkeskustelu tyrehtyy ennenaikaisesti, voi antaa tehtäväksi pohtia, mitä asioita lapuista puuttuu.</a:t>
            </a:r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i-FI" i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4604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Aikaa 10 min.</a:t>
            </a:r>
          </a:p>
          <a:p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Yhdistyminen 4-6 hengen ryhmiksi ja vertaileva keskustelu. Edelleen on hyvä, jos ryhmässä on samanikäisten ohjaajia.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9182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Aikaa yhteensä 10-15 min.</a:t>
            </a:r>
            <a:r>
              <a:rPr lang="fi-FI" sz="1200" b="1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i-FI" sz="1200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(päätä tilanteen mukaan, kauanko aikaa käytetään)</a:t>
            </a:r>
          </a:p>
          <a:p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Tehtävän tarkoituksena on reflektoida omaa työtä oppilaskuntatoiminnan ohjaajana; miten itse tukee toiminnallaan oppilaiden itseohjautuvuutta ja aktiivisuutta. Erityisen</a:t>
            </a:r>
            <a:r>
              <a:rPr lang="fi-FI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tärkeää on pohtia omaa toimintaa myös kriittisesti.</a:t>
            </a:r>
          </a:p>
          <a:p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Samat ryhmät kuin äsken. </a:t>
            </a:r>
          </a:p>
          <a:p>
            <a:r>
              <a:rPr lang="fi-FI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(Jos on tilaa, voi aluksi asettua janalle sen mukaan, kuinka paljon samaa/eri mieltä on.)</a:t>
            </a:r>
          </a:p>
          <a:p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Lopuksi voit nostaa yhden tai useamman ryhmän kertomaan muille ajatuksiaan.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80474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Noin 10 min.</a:t>
            </a:r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tai tilanteen mukaan.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23426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Osio sisältää seuraavat osat:</a:t>
            </a:r>
          </a:p>
          <a:p>
            <a:r>
              <a:rPr lang="fi-FI" dirty="0"/>
              <a:t>Alustusvideo (video</a:t>
            </a:r>
            <a:r>
              <a:rPr lang="fi-FI" baseline="0" dirty="0"/>
              <a:t> + pohdinta 15 min.)</a:t>
            </a:r>
            <a:endParaRPr lang="fi-FI" dirty="0"/>
          </a:p>
          <a:p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Paritehtävä otsikolla </a:t>
            </a:r>
            <a:r>
              <a:rPr lang="fi-FI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Hyvät kokemukset ohjaajana</a:t>
            </a:r>
            <a:r>
              <a:rPr lang="fi-FI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(15 min.)</a:t>
            </a:r>
          </a:p>
          <a:p>
            <a:r>
              <a:rPr lang="fi-FI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Ryhmätehtävä otsikolla </a:t>
            </a:r>
            <a:r>
              <a:rPr lang="fi-FI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Asenteet</a:t>
            </a:r>
            <a:r>
              <a:rPr lang="fi-FI" sz="1200" i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ja rakenteet</a:t>
            </a:r>
            <a:r>
              <a:rPr lang="fi-FI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(materiaalit: nelikenttäpohja) (10 min.)</a:t>
            </a:r>
          </a:p>
          <a:p>
            <a:r>
              <a:rPr lang="fi-FI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Itsenäinen tehtävä otsikolla </a:t>
            </a:r>
            <a:r>
              <a:rPr lang="fi-FI" sz="1200" i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Ideoita toiminnan kehittämiseen</a:t>
            </a:r>
            <a:r>
              <a:rPr lang="fi-FI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(materiaalit: ideapohja) (10 min.)</a:t>
            </a:r>
          </a:p>
          <a:p>
            <a:endParaRPr lang="fi-F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23426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Aikaa yhteensä 15 min.</a:t>
            </a:r>
            <a:endParaRPr lang="fi-FI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Alkuun</a:t>
            </a:r>
            <a:r>
              <a:rPr lang="fi-FI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noin 4 min, v</a:t>
            </a:r>
            <a:r>
              <a:rPr lang="fi-FI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ideo noin 6 min, loppuun noin 5 min.</a:t>
            </a:r>
          </a:p>
          <a:p>
            <a:endParaRPr lang="fi-FI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Kannattaa istua eri paikoille kuin edellisessä osuudessa, jotta ryhmät sekoittuisivat.</a:t>
            </a:r>
            <a:endParaRPr lang="fi-FI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35001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Aikaa yhteensä 15 min.</a:t>
            </a:r>
            <a:r>
              <a:rPr lang="fi-FI" sz="1200" b="1" i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i-FI" sz="1200" i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(tai vähemmän,</a:t>
            </a:r>
            <a:r>
              <a:rPr lang="fi-FI" sz="1200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sen mukaan kun osallistujat ovat valmiita)</a:t>
            </a:r>
          </a:p>
          <a:p>
            <a:r>
              <a:rPr lang="fi-FI" sz="1200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min jälkeen kehota vaihtamaan tapauksen kertojaa. 10 min jälkeen kehota siirtymään viimeiseen kysymykseen.</a:t>
            </a:r>
          </a:p>
          <a:p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Tehtävän tarkoituksena on löytää omia vahvuuksia työyhteisön jäsenenä oppilaskuntatoiminnan ohjaajan roolissa. </a:t>
            </a:r>
          </a:p>
          <a:p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Videossa puhuttiin siitä, kuinka erilaisia</a:t>
            </a:r>
            <a:r>
              <a:rPr lang="fi-FI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jäseniä työyhteisössä on ja millainen voimavara oppilaskunta on työnteossa. Tässä tehtävässä keskitytään näihin asioihin oman koulun näkökulmasta. Tehtävässä kannattaa hyödyntää videon katsomisen yhteydessä ylös kirjattuja ajatuksia.</a:t>
            </a:r>
          </a:p>
          <a:p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Uudet</a:t>
            </a:r>
            <a:r>
              <a:rPr lang="fi-FI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ohjaajat voivat pohtia positiivista kokemusta opettajana tai muuten kouluyhteisössä.</a:t>
            </a:r>
          </a:p>
          <a:p>
            <a:endParaRPr lang="fi-FI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Korkeintaan kolmen hengen ryhmät, ei enempää, jotta kaikki ehtivät kertoa oman tarinansa. Eri ryhmät kuin edellisessä osiossa.</a:t>
            </a:r>
            <a:b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43249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Aikaa 10 min.</a:t>
            </a:r>
          </a:p>
          <a:p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Tehtävän tarkoituksena on tiedostaa yhteisön asenteita ja rakenteita, joita oppilaskuntatoiminnan tukemiseen liittyy.</a:t>
            </a:r>
          </a:p>
          <a:p>
            <a:endParaRPr lang="fi-FI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Esimerkkejä asioista, joita voi asettaa nelikenttään. </a:t>
            </a:r>
            <a:r>
              <a:rPr lang="fi-FI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Voit</a:t>
            </a:r>
            <a:r>
              <a:rPr lang="fi-FI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poimia niitä omasta kokemuksesta tai seuraavasta listasta:</a:t>
            </a:r>
            <a:r>
              <a:rPr lang="fi-FI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ohjaava</a:t>
            </a:r>
            <a:r>
              <a:rPr lang="fi-FI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opettajan ajanpuute, rajalliset määrärahat, runsaat resurssit, perehdytyksen määrä, vakiintuneet toimintatavat koulussa, muutosvastarinta, avoin ilmapiiri, alaikäisten oikeuksia määrittävät lait ja säädökset, kunnan päätöksentekoprosessit, sujuva tiedonkulku, koulupäivän rakenne, kouluvuoden rakenne, rehtorin asenne.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Edellisen tehtävän ryhmät yhdistetään suuremmiksi ryhmiksi.</a:t>
            </a:r>
          </a:p>
          <a:p>
            <a:r>
              <a:rPr lang="fi-FI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Jaa ryhmille nelikenttäpohjat (1-2/ryhmä) ja ideapohjat (6/ryhmä).</a:t>
            </a:r>
          </a:p>
          <a:p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1127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Aikaa 10 min.</a:t>
            </a:r>
          </a:p>
          <a:p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Jaa ideapohjat.</a:t>
            </a:r>
          </a:p>
          <a:p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Tehtävän tarkoituksena on kiteyttää tehtävän</a:t>
            </a:r>
            <a:r>
              <a:rPr lang="fi-FI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ensimmäisessä osassa, nelikenttää täyttäessä, muotoutuneita ajatuksia konkreettisten tavoitteiden muotoon</a:t>
            </a:r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Pyrkimyksenä</a:t>
            </a:r>
            <a:r>
              <a:rPr lang="fi-FI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on, että jokainen voi viedä ainakin yhden idean toimenpiteestä, joka omassa koulussa voidaan tehdä oppilaskuntatoiminnan edistämiseksi.</a:t>
            </a:r>
          </a:p>
          <a:p>
            <a:endParaRPr lang="fi-FI" sz="120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Mikäli pohdintaan kaivataan virikettä: </a:t>
            </a:r>
            <a:r>
              <a:rPr lang="fi-FI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idea voi olla esimerkiksi muotoa ”oppilaskunnan hallituksen edustaja on paikalla jokaisessa opettajankokouksessa” tai ”koulussa pidetään kaikille yhteinen päivänavaus oppilaiden oikeuksista ja oppilaskuntatoiminnasta”</a:t>
            </a:r>
          </a:p>
          <a:p>
            <a:endParaRPr lang="fi-FI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Tehtävä</a:t>
            </a:r>
            <a:r>
              <a:rPr lang="fi-FI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voi tehdä itsenäisesti tai halutessaan keskustellen.</a:t>
            </a:r>
            <a:endParaRPr lang="fi-FI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1127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2749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b="1" dirty="0"/>
              <a:t>Lihavoitu teksti </a:t>
            </a:r>
            <a:r>
              <a:rPr lang="fi-FI" b="0" dirty="0"/>
              <a:t>on</a:t>
            </a:r>
            <a:r>
              <a:rPr lang="fi-FI" b="0" baseline="0" dirty="0"/>
              <a:t> tarkoitettu tueksi osallistujille annettaviin ohjeistuksiin.</a:t>
            </a:r>
          </a:p>
          <a:p>
            <a:endParaRPr lang="fi-FI" b="0" baseline="0" dirty="0"/>
          </a:p>
          <a:p>
            <a:r>
              <a:rPr lang="fi-FI" b="0" baseline="0" dirty="0"/>
              <a:t>Lihavoimaton teksti on ohjeistusta koulutuksen vetäjälle.</a:t>
            </a:r>
            <a:endParaRPr lang="fi-FI" b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69415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Aikaa yhteensä 10 min.</a:t>
            </a:r>
          </a:p>
          <a:p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Muistuta tavoitteista, ja anna heille hetki aikaa pohtia kysymystä näyttäessäsi seuraavan, tavoitteita koskevan </a:t>
            </a:r>
            <a:r>
              <a:rPr lang="fi-FI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sliden</a:t>
            </a:r>
            <a:r>
              <a:rPr lang="fi-FI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fi-FI" sz="120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Kun oivalluksen on keksinyt, sen voi jakaa jonkun sellaisen kanssa johon ei vielä ole tutustunut.</a:t>
            </a:r>
            <a:endParaRPr lang="fi-FI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lang="fi-FI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minuutin kuluttua, n</a:t>
            </a:r>
            <a:r>
              <a:rPr lang="fi-FI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äytettyäsi </a:t>
            </a:r>
            <a:r>
              <a:rPr lang="fi-FI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Tavoitteet-dian</a:t>
            </a:r>
            <a:r>
              <a:rPr lang="fi-FI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pyydä</a:t>
            </a:r>
            <a:r>
              <a:rPr lang="fi-FI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muutamia osallistujia kertomaan vastauksensa.</a:t>
            </a:r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12465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Kymmenen minuutin jälkeen palaa edelliseen diaan.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45690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Ohjeista kirjallinen palaute sen mukaan, missä muodossa haluatte palautteen antaa: paperisena vai sähköisenä, nyt vai myöhemmin. Hyödynnä halutessasi valmista palautelomakepohjaa.</a:t>
            </a:r>
          </a:p>
          <a:p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Vinkki:</a:t>
            </a:r>
            <a:r>
              <a:rPr lang="fi-FI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esimerkiksi Kannustavat</a:t>
            </a:r>
            <a:r>
              <a:rPr lang="fi-FI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aikuiset –video voisi olla sopiva opettajankokoukseen. Tehtäviä voi hyödyntää myös esim. oppilaskunnan hallituksen kanssa. Muistutus, että jokainen vie aiemmassa tehtävässä ideoimansa toimenpide-ehdotuksen koululleen.</a:t>
            </a:r>
          </a:p>
          <a:p>
            <a:endParaRPr lang="fi-FI" sz="120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Näytä</a:t>
            </a:r>
            <a:r>
              <a:rPr lang="fi-FI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i-FI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Omaoppilaskunta.fi-sivu</a:t>
            </a:r>
            <a:r>
              <a:rPr lang="fi-FI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jos et tehnyt sitä alussa.</a:t>
            </a:r>
            <a:r>
              <a:rPr lang="fi-FI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Muuten sivustosta voi muistuttaa</a:t>
            </a:r>
            <a:r>
              <a:rPr lang="fi-FI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Sieltä löytyy selkeästi jaotellut aihealueet, linkkejä muihin materiaaleihin (mm. tähän koulutukseen) sekä erilaisia valmiita pohjia esimerkiksi arviointiin ja palkitsemiseen.</a:t>
            </a:r>
          </a:p>
          <a:p>
            <a:endParaRPr lang="fi-FI" sz="120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i-FI" sz="120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Halutessasi</a:t>
            </a:r>
            <a:r>
              <a:rPr lang="fi-FI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tehtävien tuotokset kootaan tiettyyn paikkaan, jotta voit kuvata ne ja jakaa kuvat heille jälkikäteen.</a:t>
            </a:r>
            <a:endParaRPr lang="fi-FI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96715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97083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Kehittämiskeskus Opinkirjo 2016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3164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Omaoppilaskunta.fi-sivu</a:t>
            </a:r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i-FI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(tarkempi</a:t>
            </a:r>
            <a:r>
              <a:rPr lang="fi-FI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esittely nyt tai koulutuksen lopussa)</a:t>
            </a:r>
            <a:r>
              <a:rPr lang="fi-FI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Sieltä löytyy selkeästi jaotellut aihealueet, linkkejä muihin materiaaleihin (mm. tähän koulutukseen) sekä erilaisia valmiita pohjia esimerkiksi arviointiin ja palkitsemiseen.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Halutessasi:</a:t>
            </a:r>
            <a:r>
              <a:rPr lang="fi-FI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kuinka moni on</a:t>
            </a:r>
            <a:r>
              <a:rPr lang="fi-FI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tutustunut jo sivustoon esim. koulutuksen ennakkotehtävän yhteydessä?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Onhan</a:t>
            </a:r>
            <a:r>
              <a:rPr lang="fi-FI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jokaisella osallistujalla esillä a) muistiinpanovälineet b) nimilappu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Varmista,</a:t>
            </a:r>
            <a:r>
              <a:rPr lang="fi-FI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i-FI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että saatavilla on muistiinpanovälineitä,</a:t>
            </a:r>
            <a:r>
              <a:rPr lang="fi-FI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i-FI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tulostetut tehtäväpohjat ja tusseja / sähköiset välineet tehtävien toteuttamiseksi.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8445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Täydennä/muokkaa aikataulua, jos siihen kuuluu esimerkiksi laajempi esittäytymiskierros, pidempi tauko tai muuta koulutusta. Mikäli aikaa jää, voi myös 2. osion jälkeen pitää pienen tauon.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5794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Halutessasi voit hyödyntää </a:t>
            </a:r>
            <a:r>
              <a:rPr lang="fi-FI" dirty="0" err="1"/>
              <a:t>Fasilitaattorin</a:t>
            </a:r>
            <a:r>
              <a:rPr lang="fi-FI" baseline="0" dirty="0"/>
              <a:t> oppaan Tavoitteiden tausta </a:t>
            </a:r>
            <a:r>
              <a:rPr lang="fi-FI" baseline="0"/>
              <a:t>-lukua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5143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b="1" u="sng" dirty="0"/>
              <a:t>Aikaa</a:t>
            </a:r>
            <a:r>
              <a:rPr lang="fi-FI" b="1" u="sng" baseline="0" dirty="0"/>
              <a:t> p</a:t>
            </a:r>
            <a:r>
              <a:rPr lang="fi-FI" b="1" u="sng" dirty="0"/>
              <a:t>ari minuuttia.</a:t>
            </a:r>
          </a:p>
          <a:p>
            <a:endParaRPr lang="fi-FI" dirty="0"/>
          </a:p>
          <a:p>
            <a:r>
              <a:rPr lang="fi-FI" dirty="0"/>
              <a:t>Jos koulutus on osa laajempaa kokonaisuutta jossa tutustuminen ja ”lämmittely” on jo tehty, piilota tämä dia.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5143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b="1" u="sng" dirty="0"/>
              <a:t>Aikaa muutama minuutti.</a:t>
            </a:r>
          </a:p>
          <a:p>
            <a:endParaRPr lang="fi-FI" b="1" dirty="0"/>
          </a:p>
          <a:p>
            <a:r>
              <a:rPr lang="fi-FI" b="1" dirty="0"/>
              <a:t>Muistutuksena:</a:t>
            </a:r>
            <a:r>
              <a:rPr lang="fi-FI" b="1" baseline="0" dirty="0"/>
              <a:t> kysymykseen vastaaminen oli ennakkotehtävänä. </a:t>
            </a:r>
          </a:p>
          <a:p>
            <a:endParaRPr lang="fi-FI" baseline="0" dirty="0"/>
          </a:p>
          <a:p>
            <a:r>
              <a:rPr lang="fi-FI" baseline="0" dirty="0"/>
              <a:t>Pyydä vastaukset muutamalta osallistujalta. Pyri saamaan paitsi konkreettisia (jokin yksittäinen tapahtuma tms.) myös laajempia vastauksia (kasvatukselliset, yhteiskunnalliset tavoitteet).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5143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Osio sisältää seuraavat osat:</a:t>
            </a:r>
          </a:p>
          <a:p>
            <a:r>
              <a:rPr lang="fi-FI" dirty="0"/>
              <a:t>Alustusvideo (video</a:t>
            </a:r>
            <a:r>
              <a:rPr lang="fi-FI" baseline="0" dirty="0"/>
              <a:t> + pohdinta 15 min.)</a:t>
            </a:r>
            <a:endParaRPr lang="fi-FI" dirty="0"/>
          </a:p>
          <a:p>
            <a:r>
              <a:rPr lang="fi-FI" dirty="0"/>
              <a:t>Paritehtävä</a:t>
            </a:r>
            <a:r>
              <a:rPr lang="fi-FI" baseline="0" dirty="0"/>
              <a:t> otsikolla </a:t>
            </a:r>
            <a:r>
              <a:rPr lang="fi-FI" i="1" baseline="0" dirty="0"/>
              <a:t>Oppilaan vallan rajat </a:t>
            </a:r>
            <a:r>
              <a:rPr lang="fi-FI" baseline="0" dirty="0"/>
              <a:t>sekä loppuun vertaileva keskustelu aiheesta ryhmissä (materiaalit: saraketehtäväpohja, saraketehtävälaput) (20 min. + 10 min.)</a:t>
            </a:r>
          </a:p>
          <a:p>
            <a:r>
              <a:rPr lang="fi-FI" baseline="0" dirty="0"/>
              <a:t>Ryhmätehtävä otsikolla </a:t>
            </a:r>
            <a:r>
              <a:rPr lang="fi-FI" i="1" baseline="0" dirty="0"/>
              <a:t>Oppilaskunta-aktiivien ohjaaminen </a:t>
            </a:r>
            <a:r>
              <a:rPr lang="fi-FI" baseline="0" dirty="0"/>
              <a:t>(10-15 min.)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3354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Aikaa yhteensä 15 min.</a:t>
            </a:r>
            <a:endParaRPr lang="fi-FI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i-FI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Alkuun</a:t>
            </a:r>
            <a:r>
              <a:rPr lang="fi-FI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noin 4 min, v</a:t>
            </a:r>
            <a:r>
              <a:rPr lang="fi-FI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ideo noin 6 min, loppuun noin 5 min.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F61E-17A5-574C-876C-AA0386590C63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507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8/9/19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8/9/19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8/9/19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2XySdqhULPI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aoppilaskunta.fi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W-XIqXnTb8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OmaOppilaskunta_valkoinentaust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9556" y="61167"/>
            <a:ext cx="9990700" cy="692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85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>
                <a:latin typeface="Dia Light"/>
                <a:cs typeface="Dia Light"/>
              </a:rPr>
              <a:t>Tehtävä 1: </a:t>
            </a:r>
            <a:r>
              <a:rPr lang="fi-FI" dirty="0">
                <a:latin typeface="Dia Light"/>
                <a:cs typeface="Dia Light"/>
              </a:rPr>
              <a:t>Oppilaan vallan rajat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Paritehtävä</a:t>
            </a:r>
            <a:r>
              <a:rPr lang="fi-FI" sz="2200" dirty="0">
                <a:latin typeface="Proxima Nova Regular"/>
                <a:cs typeface="Proxima Nova Regular"/>
              </a:rPr>
              <a:t> </a:t>
            </a:r>
            <a:r>
              <a:rPr lang="fi-FI" sz="1600" dirty="0">
                <a:latin typeface="Proxima Nova Regular"/>
                <a:cs typeface="Proxima Nova Regular"/>
              </a:rPr>
              <a:t>(15 min.)</a:t>
            </a:r>
          </a:p>
          <a:p>
            <a:pPr marL="0" lvl="0" indent="0">
              <a:lnSpc>
                <a:spcPct val="16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Paperissa on neljä saraketta: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	</a:t>
            </a:r>
            <a:r>
              <a:rPr lang="fi-FI" sz="1700" dirty="0">
                <a:solidFill>
                  <a:srgbClr val="FF0000"/>
                </a:solidFill>
                <a:latin typeface="Proxima Nova Regular"/>
                <a:cs typeface="Proxima Nova Regular"/>
              </a:rPr>
              <a:t>Oppilas tekee - Oppilas osallistuu - Oppilasta kuullaan - Aikuinen tekee</a:t>
            </a:r>
          </a:p>
          <a:p>
            <a:pPr marL="0" lvl="0" indent="0">
              <a:lnSpc>
                <a:spcPct val="16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Asettakaa koulun toimintaa kuvaavia lappuja eri sarakkeisiin sen mukaan, miten asian mielestänne </a:t>
            </a:r>
            <a:r>
              <a:rPr lang="fi-FI" sz="2000" i="1" dirty="0">
                <a:latin typeface="Proxima Nova Regular"/>
                <a:cs typeface="Proxima Nova Regular"/>
              </a:rPr>
              <a:t>pitäisi</a:t>
            </a:r>
            <a:r>
              <a:rPr lang="fi-FI" sz="2000" dirty="0">
                <a:latin typeface="Proxima Nova Regular"/>
                <a:cs typeface="Proxima Nova Regular"/>
              </a:rPr>
              <a:t> olla.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fi-FI" sz="2000" b="1" dirty="0">
                <a:latin typeface="Proxima Nova Regular"/>
                <a:cs typeface="Proxima Nova Regular"/>
              </a:rPr>
              <a:t>	Miksi juuri tämä sarake?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fi-FI" sz="2000" b="1" dirty="0">
                <a:latin typeface="Proxima Nova Regular"/>
                <a:cs typeface="Proxima Nova Regular"/>
              </a:rPr>
              <a:t>	Mihin valinta perustuu? </a:t>
            </a:r>
            <a:r>
              <a:rPr lang="fi-FI" sz="1700" b="1" dirty="0">
                <a:latin typeface="Proxima Nova Regular"/>
                <a:cs typeface="Proxima Nova Regular"/>
              </a:rPr>
              <a:t>(käsitys oppilaiden kyvyistä, koulun 	opetussuunnitelma, säädökset…)</a:t>
            </a:r>
          </a:p>
          <a:p>
            <a:pPr marL="0" lvl="0" indent="0">
              <a:lnSpc>
                <a:spcPct val="60000"/>
              </a:lnSpc>
              <a:buNone/>
            </a:pPr>
            <a:endParaRPr lang="fi-FI" sz="2000" dirty="0">
              <a:latin typeface="Proxima Nova Regular"/>
              <a:cs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4521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>
                <a:latin typeface="Dia Light"/>
                <a:cs typeface="Dia Light"/>
              </a:rPr>
              <a:t>Tehtävä 1: </a:t>
            </a:r>
            <a:r>
              <a:rPr lang="fi-FI" dirty="0">
                <a:latin typeface="Dia Light"/>
                <a:cs typeface="Dia Light"/>
              </a:rPr>
              <a:t>Oppilaan vallan rajat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lnSpc>
                <a:spcPct val="120000"/>
              </a:lnSpc>
              <a:buNone/>
            </a:pPr>
            <a:endParaRPr lang="fi-FI" sz="2000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Yhdistykää 4-6 hengen ryhmiksi </a:t>
            </a:r>
            <a:r>
              <a:rPr lang="fi-FI" sz="1600" dirty="0">
                <a:latin typeface="Proxima Nova Regular"/>
                <a:cs typeface="Proxima Nova Regular"/>
              </a:rPr>
              <a:t>(15 min.)</a:t>
            </a:r>
          </a:p>
          <a:p>
            <a:pPr marL="0" lvl="0" indent="0">
              <a:lnSpc>
                <a:spcPct val="120000"/>
              </a:lnSpc>
              <a:buNone/>
            </a:pPr>
            <a:endParaRPr lang="fi-FI" sz="2000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Vertailkaa taulukoitanne ja pohtikaa: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	</a:t>
            </a:r>
            <a:r>
              <a:rPr lang="fi-FI" sz="2000" b="1" dirty="0">
                <a:latin typeface="Proxima Nova Regular"/>
                <a:cs typeface="Proxima Nova Regular"/>
              </a:rPr>
              <a:t>Mitkä ovat suurimmat erot taulukkojenne välillä?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fi-FI" sz="2000" b="1" dirty="0">
                <a:latin typeface="Proxima Nova Regular"/>
                <a:cs typeface="Proxima Nova Regular"/>
              </a:rPr>
              <a:t>	Mistä erot johtuvat?</a:t>
            </a:r>
            <a:endParaRPr lang="fi-FI" sz="2000" dirty="0">
              <a:latin typeface="Proxima Nova Regular"/>
              <a:cs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08068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200" dirty="0">
                <a:latin typeface="Dia Light"/>
                <a:cs typeface="Dia Light"/>
              </a:rPr>
              <a:t>Tehtävä 2: </a:t>
            </a:r>
            <a:r>
              <a:rPr lang="fi-FI" dirty="0">
                <a:latin typeface="Dia Light"/>
                <a:cs typeface="Dia Light"/>
              </a:rPr>
              <a:t>Oppilaskunta-aktiivien ohjaaminen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Ryhmäkeskustelu </a:t>
            </a:r>
            <a:r>
              <a:rPr lang="fi-FI" sz="1600" dirty="0">
                <a:latin typeface="Proxima Nova Regular"/>
                <a:cs typeface="Proxima Nova Regular"/>
              </a:rPr>
              <a:t>(10-15 min.)</a:t>
            </a:r>
          </a:p>
          <a:p>
            <a:pPr marL="0" lvl="0" indent="0">
              <a:lnSpc>
                <a:spcPct val="120000"/>
              </a:lnSpc>
              <a:buNone/>
            </a:pPr>
            <a:endParaRPr lang="fi-FI" sz="2000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fi-FI" sz="2000" dirty="0">
                <a:solidFill>
                  <a:srgbClr val="FF0000"/>
                </a:solidFill>
                <a:latin typeface="Proxima Nova Regular"/>
                <a:cs typeface="Proxima Nova Regular"/>
              </a:rPr>
              <a:t>”Ohjaajan tehtävänä on ainoastaan luoda oppilaskunnalle olosuhteet, joissa sen on mahdollista toimia itsenäisesti - ei ideoida, päättää tai tehdä oppilaiden puolesta” </a:t>
            </a:r>
          </a:p>
          <a:p>
            <a:pPr marL="0" lvl="0" indent="0">
              <a:lnSpc>
                <a:spcPct val="120000"/>
              </a:lnSpc>
              <a:buNone/>
            </a:pPr>
            <a:endParaRPr lang="fi-FI" sz="2000" b="1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fi-FI" sz="2000" b="1" dirty="0">
                <a:latin typeface="Proxima Nova Regular"/>
                <a:cs typeface="Proxima Nova Regular"/>
              </a:rPr>
              <a:t>Missä määrin väite kuvastaa omaa työtäsi?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Jakakaa kokemuksia ja esimerkkejä</a:t>
            </a:r>
          </a:p>
        </p:txBody>
      </p:sp>
    </p:spTree>
    <p:extLst>
      <p:ext uri="{BB962C8B-B14F-4D97-AF65-F5344CB8AC3E}">
        <p14:creationId xmlns:p14="http://schemas.microsoft.com/office/powerpoint/2010/main" val="263221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0" dirty="0">
                <a:latin typeface="Dia Bold"/>
                <a:cs typeface="Dia Bold"/>
              </a:rPr>
              <a:t>Tauko</a:t>
            </a:r>
            <a:br>
              <a:rPr lang="fi-FI" b="0" dirty="0">
                <a:latin typeface="Dia Bold"/>
                <a:cs typeface="Dia Bold"/>
              </a:rPr>
            </a:br>
            <a:endParaRPr lang="fi-FI" b="0" dirty="0">
              <a:latin typeface="Dia Bold"/>
              <a:cs typeface="Dia Bold"/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  <a:latin typeface="Dia Light"/>
                <a:cs typeface="Dia Ligh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5147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0" dirty="0">
                <a:latin typeface="Dia Bold"/>
                <a:cs typeface="Dia Bold"/>
              </a:rPr>
              <a:t>Kannustavat aikuiset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  <a:latin typeface="Dia Light"/>
                <a:cs typeface="Dia Light"/>
              </a:rPr>
              <a:t>2. osio</a:t>
            </a:r>
          </a:p>
        </p:txBody>
      </p:sp>
    </p:spTree>
    <p:extLst>
      <p:ext uri="{BB962C8B-B14F-4D97-AF65-F5344CB8AC3E}">
        <p14:creationId xmlns:p14="http://schemas.microsoft.com/office/powerpoint/2010/main" val="2318078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Dia Light"/>
                <a:cs typeface="Dia Light"/>
              </a:rPr>
              <a:t>Alustusvideo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Pohdi muutaman minuutin ajan ja kirjoita muistiin: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i-FI" sz="2000" b="1" dirty="0">
                <a:latin typeface="Proxima Nova Regular"/>
                <a:cs typeface="Proxima Nova Regular"/>
              </a:rPr>
              <a:t>		Millainen rooli työyhteisönne jäsenillä on suhteessa 	oppilaskuntatoimintaan?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i-FI" sz="2000" b="1" dirty="0">
                <a:latin typeface="Proxima Nova Regular"/>
                <a:cs typeface="Proxima Nova Regular"/>
              </a:rPr>
              <a:t>		Miten toimintakulttuurinne tukee oppilaskuntatoimintaa?</a:t>
            </a:r>
          </a:p>
          <a:p>
            <a:pPr marL="0" lvl="0" indent="0">
              <a:lnSpc>
                <a:spcPct val="120000"/>
              </a:lnSpc>
              <a:buNone/>
            </a:pPr>
            <a:endParaRPr lang="fi-FI" sz="2000" b="1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fi-FI" sz="1800" dirty="0">
                <a:latin typeface="Proxima Nova Regular"/>
                <a:cs typeface="Proxima Nova Regular"/>
              </a:rPr>
              <a:t>Alustusvideo</a:t>
            </a:r>
            <a:r>
              <a:rPr lang="fi-FI" sz="1800">
                <a:latin typeface="Proxima Nova Regular"/>
                <a:cs typeface="Proxima Nova Regular"/>
              </a:rPr>
              <a:t>: </a:t>
            </a:r>
            <a:r>
              <a:rPr lang="fi-FI" sz="1800">
                <a:solidFill>
                  <a:srgbClr val="FF0000"/>
                </a:solidFill>
                <a:latin typeface="Proxima Nova Regular"/>
                <a:cs typeface="Proxima Nova Regular"/>
                <a:hlinkClick r:id="rId3"/>
              </a:rPr>
              <a:t>https://youtu.be/2XySdqhULPI</a:t>
            </a:r>
            <a:endParaRPr lang="fi-FI" sz="1800">
              <a:solidFill>
                <a:srgbClr val="FF0000"/>
              </a:solidFill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fi-FI" sz="2000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Keskustele vieressä istuvan kanssa ajatuksistasi, joita nousi ennen videota ja sen jälkeen</a:t>
            </a:r>
          </a:p>
        </p:txBody>
      </p:sp>
    </p:spTree>
    <p:extLst>
      <p:ext uri="{BB962C8B-B14F-4D97-AF65-F5344CB8AC3E}">
        <p14:creationId xmlns:p14="http://schemas.microsoft.com/office/powerpoint/2010/main" val="3043568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200" dirty="0">
                <a:latin typeface="Dia Light"/>
                <a:cs typeface="Dia Light"/>
              </a:rPr>
              <a:t>Tehtävä 1: </a:t>
            </a:r>
            <a:r>
              <a:rPr lang="fi-FI" dirty="0">
                <a:latin typeface="Dia Light"/>
                <a:cs typeface="Dia Light"/>
              </a:rPr>
              <a:t>Hyvät kokemukset ohjaajana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fi-FI" sz="1800" dirty="0">
                <a:latin typeface="Proxima Nova Regular"/>
                <a:cs typeface="Proxima Nova Regular"/>
              </a:rPr>
              <a:t>Paritehtävä </a:t>
            </a:r>
            <a:r>
              <a:rPr lang="fi-FI" sz="1600" dirty="0">
                <a:latin typeface="Proxima Nova Regular"/>
                <a:cs typeface="Proxima Nova Regular"/>
              </a:rPr>
              <a:t>(15 min.)</a:t>
            </a:r>
          </a:p>
          <a:p>
            <a:pPr marL="0" lvl="0" indent="0">
              <a:lnSpc>
                <a:spcPct val="120000"/>
              </a:lnSpc>
              <a:buNone/>
            </a:pPr>
            <a:endParaRPr lang="fi-FI" sz="2000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Kuvaile yksi tapaus, jolloin onnistuit oppilaskuntatoiminnan ohjaajana. 	</a:t>
            </a:r>
            <a:r>
              <a:rPr lang="fi-FI" sz="2000" b="1" dirty="0">
                <a:latin typeface="Proxima Nova Regular"/>
                <a:cs typeface="Proxima Nova Regular"/>
              </a:rPr>
              <a:t>Millaista kiitosta, kannustusta tai tukea sait muilta aikuisilta koulussa?</a:t>
            </a:r>
          </a:p>
          <a:p>
            <a:pPr marL="0" lvl="0" indent="0">
              <a:lnSpc>
                <a:spcPct val="120000"/>
              </a:lnSpc>
              <a:buNone/>
            </a:pPr>
            <a:endParaRPr lang="fi-FI" sz="2000" b="1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fi-FI" sz="2000" b="1" dirty="0">
                <a:latin typeface="Proxima Nova Regular"/>
                <a:cs typeface="Proxima Nova Regular"/>
              </a:rPr>
              <a:t>	Keitä toimijoita tähän liittyi ja miten he toimivat?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fi-FI" sz="2000" b="1" dirty="0">
                <a:latin typeface="Proxima Nova Regular"/>
                <a:cs typeface="Proxima Nova Regular"/>
              </a:rPr>
              <a:t>	Miltä kollegoiden antama tuki tuntui?</a:t>
            </a:r>
          </a:p>
          <a:p>
            <a:pPr marL="0" lvl="0" indent="0">
              <a:lnSpc>
                <a:spcPct val="120000"/>
              </a:lnSpc>
              <a:buNone/>
            </a:pPr>
            <a:endParaRPr lang="fi-FI" sz="2000" b="1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fi-FI" sz="1800" dirty="0">
                <a:latin typeface="Proxima Nova Regular"/>
                <a:cs typeface="Proxima Nova Regular"/>
              </a:rPr>
              <a:t>Käytyänne molempien tarinat läpi pohtikaa yhdessä: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	</a:t>
            </a:r>
            <a:r>
              <a:rPr lang="fi-FI" sz="2000" b="1" dirty="0">
                <a:latin typeface="Proxima Nova Regular"/>
                <a:cs typeface="Proxima Nova Regular"/>
              </a:rPr>
              <a:t>Millaisia eväitä jakamistanne tarinoista voisi poimia	toimintakulttuurin kehittämiseen?</a:t>
            </a:r>
          </a:p>
        </p:txBody>
      </p:sp>
    </p:spTree>
    <p:extLst>
      <p:ext uri="{BB962C8B-B14F-4D97-AF65-F5344CB8AC3E}">
        <p14:creationId xmlns:p14="http://schemas.microsoft.com/office/powerpoint/2010/main" val="2746293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>
                <a:latin typeface="Dia Light"/>
                <a:cs typeface="Dia Light"/>
              </a:rPr>
              <a:t>Tehtävä 2: </a:t>
            </a:r>
            <a:r>
              <a:rPr lang="fi-FI" dirty="0">
                <a:latin typeface="Dia Light"/>
                <a:cs typeface="Dia Light"/>
              </a:rPr>
              <a:t>Asenteet ja rakenteet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fi-FI" sz="1800" dirty="0">
                <a:latin typeface="Proxima Nova Regular"/>
                <a:cs typeface="Proxima Nova Regular"/>
              </a:rPr>
              <a:t>6 hengen ryhmätehtävä </a:t>
            </a:r>
            <a:r>
              <a:rPr lang="fi-FI" sz="1600" dirty="0">
                <a:latin typeface="Proxima Nova Regular"/>
                <a:cs typeface="Proxima Nova Regular"/>
              </a:rPr>
              <a:t>(10 min.)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Täyttäkää yhdessä nelikenttä:</a:t>
            </a:r>
          </a:p>
          <a:p>
            <a:pPr marL="0" lvl="0" indent="0">
              <a:lnSpc>
                <a:spcPct val="120000"/>
              </a:lnSpc>
              <a:buNone/>
            </a:pPr>
            <a:endParaRPr lang="fi-FI" sz="1800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fi-FI" sz="1800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fi-FI" sz="1800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fi-FI" sz="1800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fi-FI" sz="1800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fi-FI" sz="2000" b="1" dirty="0">
                <a:latin typeface="Proxima Nova Regular"/>
                <a:cs typeface="Proxima Nova Regular"/>
              </a:rPr>
              <a:t>	Miten toimintaa mahdollistavia asenteita ja rakenteita voisi 	hyödyntää paremmin ja vaikeuttavia ratkaista?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67338"/>
              </p:ext>
            </p:extLst>
          </p:nvPr>
        </p:nvGraphicFramePr>
        <p:xfrm>
          <a:off x="991259" y="2546168"/>
          <a:ext cx="5389986" cy="138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6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6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6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788">
                <a:tc>
                  <a:txBody>
                    <a:bodyPr/>
                    <a:lstStyle/>
                    <a:p>
                      <a:pPr algn="ctr"/>
                      <a:endParaRPr lang="fi-FI" dirty="0">
                        <a:solidFill>
                          <a:srgbClr val="EF474D"/>
                        </a:solidFill>
                        <a:latin typeface="Dia Light"/>
                        <a:cs typeface="Di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>
                          <a:solidFill>
                            <a:srgbClr val="FF0000"/>
                          </a:solidFill>
                          <a:latin typeface="Dia Light"/>
                          <a:cs typeface="Dia Light"/>
                        </a:rPr>
                        <a:t>Toimintaa</a:t>
                      </a:r>
                      <a:r>
                        <a:rPr lang="fi-FI" baseline="0" dirty="0">
                          <a:solidFill>
                            <a:srgbClr val="FF0000"/>
                          </a:solidFill>
                          <a:latin typeface="Dia Light"/>
                          <a:cs typeface="Dia Light"/>
                        </a:rPr>
                        <a:t> mahdollistavat</a:t>
                      </a:r>
                      <a:endParaRPr lang="fi-FI" dirty="0">
                        <a:solidFill>
                          <a:srgbClr val="FF0000"/>
                        </a:solidFill>
                        <a:latin typeface="Dia Light"/>
                        <a:cs typeface="Di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>
                          <a:solidFill>
                            <a:srgbClr val="FF0000"/>
                          </a:solidFill>
                          <a:latin typeface="Dia Light"/>
                          <a:cs typeface="Dia Light"/>
                        </a:rPr>
                        <a:t>Toimintaa  vaikeuttavat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i-FI" dirty="0">
                          <a:solidFill>
                            <a:srgbClr val="FF0000"/>
                          </a:solidFill>
                          <a:latin typeface="Dia Light"/>
                          <a:cs typeface="Dia Light"/>
                        </a:rPr>
                        <a:t>Asenteet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rgbClr val="EF474D"/>
                        </a:solidFill>
                        <a:latin typeface="Dia Light"/>
                        <a:cs typeface="Dia Light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rgbClr val="EF474D"/>
                        </a:solidFill>
                        <a:latin typeface="Dia Light"/>
                        <a:cs typeface="Dia Ligh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i-FI" dirty="0">
                          <a:solidFill>
                            <a:srgbClr val="FF0000"/>
                          </a:solidFill>
                          <a:latin typeface="Dia Light"/>
                          <a:cs typeface="Dia Light"/>
                        </a:rPr>
                        <a:t>Rakenteet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rgbClr val="EF474D"/>
                        </a:solidFill>
                        <a:latin typeface="Dia Light"/>
                        <a:cs typeface="Dia Light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rgbClr val="EF474D"/>
                        </a:solidFill>
                        <a:latin typeface="Dia Light"/>
                        <a:cs typeface="Dia Ligh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062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200" dirty="0">
                <a:latin typeface="Dia Light"/>
                <a:cs typeface="Dia Light"/>
              </a:rPr>
              <a:t>Tehtävä 3: </a:t>
            </a:r>
            <a:r>
              <a:rPr lang="fi-FI" dirty="0">
                <a:latin typeface="Dia Light"/>
                <a:cs typeface="Dia Light"/>
              </a:rPr>
              <a:t>Ideoita toiminnan kehittämiseen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lnSpc>
                <a:spcPct val="120000"/>
              </a:lnSpc>
              <a:buNone/>
            </a:pPr>
            <a:endParaRPr lang="fi-FI" sz="1800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fi-FI" sz="1800" dirty="0">
                <a:latin typeface="Proxima Nova Regular"/>
                <a:cs typeface="Proxima Nova Regular"/>
              </a:rPr>
              <a:t>Itsenäinen pohdinta </a:t>
            </a:r>
            <a:r>
              <a:rPr lang="fi-FI" sz="1600" dirty="0">
                <a:latin typeface="Proxima Nova Regular"/>
                <a:cs typeface="Proxima Nova Regular"/>
              </a:rPr>
              <a:t>(10 min.)</a:t>
            </a:r>
          </a:p>
          <a:p>
            <a:pPr marL="0" lvl="0" indent="0">
              <a:lnSpc>
                <a:spcPct val="120000"/>
              </a:lnSpc>
              <a:buNone/>
            </a:pPr>
            <a:endParaRPr lang="fi-FI" sz="1800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Ideoi keskustelun pohjalta vähintään yksi konkreettinen asia, joka kouluissanne tulee tehdä oppilaskuntatoiminnan edistämiseksi.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fi-FI" sz="1800" b="1" dirty="0">
                <a:latin typeface="Proxima Nova Regular"/>
                <a:cs typeface="Proxima Nova Regular"/>
              </a:rPr>
              <a:t>	</a:t>
            </a:r>
            <a:r>
              <a:rPr lang="fi-FI" sz="2000" b="1" dirty="0">
                <a:latin typeface="Proxima Nova Regular"/>
                <a:cs typeface="Proxima Nova Regular"/>
              </a:rPr>
              <a:t>Kuka asiasta on vastuussa?</a:t>
            </a:r>
            <a:endParaRPr lang="fi-FI" sz="1800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fi-FI" sz="1800" dirty="0">
                <a:latin typeface="Proxima Nova Regular"/>
                <a:cs typeface="Proxima Nova Regular"/>
              </a:rPr>
              <a:t>	Ohjaava opettaja? Rehtori? Kuka muu?</a:t>
            </a:r>
          </a:p>
        </p:txBody>
      </p:sp>
    </p:spTree>
    <p:extLst>
      <p:ext uri="{BB962C8B-B14F-4D97-AF65-F5344CB8AC3E}">
        <p14:creationId xmlns:p14="http://schemas.microsoft.com/office/powerpoint/2010/main" val="2928402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0" dirty="0">
                <a:latin typeface="Dia Bold"/>
                <a:cs typeface="Dia Bold"/>
              </a:rPr>
              <a:t>Lopuksi</a:t>
            </a:r>
          </a:p>
        </p:txBody>
      </p:sp>
    </p:spTree>
    <p:extLst>
      <p:ext uri="{BB962C8B-B14F-4D97-AF65-F5344CB8AC3E}">
        <p14:creationId xmlns:p14="http://schemas.microsoft.com/office/powerpoint/2010/main" val="2954336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i-FI" dirty="0">
                <a:latin typeface="Dia Bold"/>
                <a:cs typeface="Dia Bold"/>
              </a:rPr>
              <a:t>Innostunut oppilaskunta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92612" y="3430056"/>
            <a:ext cx="6752968" cy="1132415"/>
          </a:xfrm>
        </p:spPr>
        <p:txBody>
          <a:bodyPr>
            <a:normAutofit/>
          </a:bodyPr>
          <a:lstStyle/>
          <a:p>
            <a:r>
              <a:rPr lang="fi-FI" sz="2800" dirty="0">
                <a:solidFill>
                  <a:srgbClr val="FF0000"/>
                </a:solidFill>
                <a:latin typeface="Dia Light"/>
                <a:cs typeface="Dia Light"/>
              </a:rPr>
              <a:t>Koulutus peruskoulun oppilaskuntatoiminnan ohjaajille </a:t>
            </a:r>
          </a:p>
        </p:txBody>
      </p:sp>
    </p:spTree>
    <p:extLst>
      <p:ext uri="{BB962C8B-B14F-4D97-AF65-F5344CB8AC3E}">
        <p14:creationId xmlns:p14="http://schemas.microsoft.com/office/powerpoint/2010/main" val="1557965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Dia Light"/>
                <a:cs typeface="Dia Light"/>
              </a:rPr>
              <a:t>Yhteenveto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ctr">
              <a:lnSpc>
                <a:spcPct val="120000"/>
              </a:lnSpc>
              <a:buNone/>
            </a:pPr>
            <a:endParaRPr lang="fi-FI" sz="2200" b="1" dirty="0">
              <a:latin typeface="Proxima Nova Regular"/>
              <a:cs typeface="Proxima Nova Regular"/>
            </a:endParaRPr>
          </a:p>
          <a:p>
            <a:pPr marL="0" lvl="0" indent="0" algn="ctr">
              <a:lnSpc>
                <a:spcPct val="120000"/>
              </a:lnSpc>
              <a:buNone/>
            </a:pPr>
            <a:endParaRPr lang="fi-FI" sz="2200" b="1" dirty="0">
              <a:latin typeface="Proxima Nova Regular"/>
              <a:cs typeface="Proxima Nova Regular"/>
            </a:endParaRPr>
          </a:p>
          <a:p>
            <a:pPr marL="0" lvl="0" indent="0" algn="ctr">
              <a:lnSpc>
                <a:spcPct val="120000"/>
              </a:lnSpc>
              <a:buNone/>
            </a:pPr>
            <a:endParaRPr lang="fi-FI" sz="2200" b="1" dirty="0">
              <a:latin typeface="Proxima Nova Regular"/>
              <a:cs typeface="Proxima Nova Regular"/>
            </a:endParaRPr>
          </a:p>
          <a:p>
            <a:pPr marL="0" lvl="0" indent="0" algn="ctr">
              <a:lnSpc>
                <a:spcPct val="120000"/>
              </a:lnSpc>
              <a:buNone/>
            </a:pPr>
            <a:r>
              <a:rPr lang="fi-FI" sz="2000" b="1" dirty="0">
                <a:latin typeface="Proxima Nova Regular"/>
                <a:cs typeface="Proxima Nova Regular"/>
              </a:rPr>
              <a:t>Mieti hetkeä, jolloin koit jonkun tärkeän oivalluksen koulutuksen aikana tai joka muuten jäi erityisesti mieleesi.</a:t>
            </a:r>
            <a:endParaRPr lang="fi-FI" sz="2000" dirty="0">
              <a:latin typeface="Proxima Nova Regular"/>
              <a:cs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1670056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Dia Light"/>
                <a:cs typeface="Dia Light"/>
              </a:rPr>
              <a:t>Tavoitteet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lnSpc>
                <a:spcPct val="250000"/>
              </a:lnSpc>
              <a:buNone/>
            </a:pPr>
            <a:r>
              <a:rPr lang="fi-FI" sz="2200" dirty="0">
                <a:latin typeface="Proxima Nova Regular"/>
                <a:cs typeface="Proxima Nova Regular"/>
              </a:rPr>
              <a:t>	Koulutuksen tavoitteena on antaa ohjaajalle välineitä:</a:t>
            </a:r>
          </a:p>
          <a:p>
            <a:pPr marL="0" lvl="0" indent="0">
              <a:buNone/>
            </a:pPr>
            <a:r>
              <a:rPr lang="fi-FI" sz="2000" dirty="0">
                <a:latin typeface="Proxima Nova Regular"/>
                <a:cs typeface="Proxima Nova Regular"/>
              </a:rPr>
              <a:t>		</a:t>
            </a:r>
          </a:p>
          <a:p>
            <a:pPr marL="0" lvl="0" indent="0">
              <a:buNone/>
            </a:pPr>
            <a:r>
              <a:rPr lang="fi-FI" sz="2000" dirty="0">
                <a:latin typeface="Proxima Nova Regular"/>
                <a:cs typeface="Proxima Nova Regular"/>
              </a:rPr>
              <a:t>			</a:t>
            </a:r>
            <a:r>
              <a:rPr lang="fi-FI" sz="1900" dirty="0">
                <a:latin typeface="Proxima Nova Regular"/>
                <a:cs typeface="Proxima Nova Regular"/>
              </a:rPr>
              <a:t>Kirkastaa rooliaan oppilaiden vaikuttamisen mahdollistajana </a:t>
            </a:r>
          </a:p>
          <a:p>
            <a:pPr marL="0" lvl="0" indent="0">
              <a:buNone/>
            </a:pPr>
            <a:r>
              <a:rPr lang="fi-FI" sz="1900" dirty="0">
                <a:latin typeface="Proxima Nova Regular"/>
                <a:cs typeface="Proxima Nova Regular"/>
              </a:rPr>
              <a:t>			kouluyhteisössä</a:t>
            </a:r>
          </a:p>
          <a:p>
            <a:pPr marL="0" lvl="0" indent="0">
              <a:buNone/>
            </a:pPr>
            <a:r>
              <a:rPr lang="fi-FI" sz="1900" dirty="0">
                <a:latin typeface="Proxima Nova Regular"/>
                <a:cs typeface="Proxima Nova Regular"/>
              </a:rPr>
              <a:t>	</a:t>
            </a:r>
          </a:p>
          <a:p>
            <a:pPr marL="0" lvl="0" indent="0">
              <a:buNone/>
            </a:pPr>
            <a:r>
              <a:rPr lang="fi-FI" sz="1900" dirty="0">
                <a:latin typeface="Proxima Nova Regular"/>
                <a:cs typeface="Proxima Nova Regular"/>
              </a:rPr>
              <a:t>			Reflektoida asemaansa ja toimintaansa oppilaskunta-aktiivien 				ohjaajana</a:t>
            </a:r>
          </a:p>
          <a:p>
            <a:pPr marL="0" lvl="0" indent="0">
              <a:buNone/>
            </a:pPr>
            <a:r>
              <a:rPr lang="fi-FI" sz="1900" dirty="0">
                <a:latin typeface="Proxima Nova Regular"/>
                <a:cs typeface="Proxima Nova Regular"/>
              </a:rPr>
              <a:t>	</a:t>
            </a:r>
          </a:p>
          <a:p>
            <a:pPr marL="0" lvl="0" indent="0">
              <a:buNone/>
            </a:pPr>
            <a:r>
              <a:rPr lang="fi-FI" sz="1900" dirty="0">
                <a:latin typeface="Proxima Nova Regular"/>
                <a:cs typeface="Proxima Nova Regular"/>
              </a:rPr>
              <a:t>			Tukea rehtoria, opettajakuntaa ja koulun muita aikuisia </a:t>
            </a:r>
          </a:p>
          <a:p>
            <a:pPr marL="0" lvl="0" indent="0">
              <a:buNone/>
            </a:pPr>
            <a:r>
              <a:rPr lang="fi-FI" sz="1900" dirty="0">
                <a:latin typeface="Proxima Nova Regular"/>
                <a:cs typeface="Proxima Nova Regular"/>
              </a:rPr>
              <a:t>			kannustavan	ilmapiirin luomisessa oppilaskuntatoiminnalle</a:t>
            </a:r>
          </a:p>
        </p:txBody>
      </p:sp>
    </p:spTree>
    <p:extLst>
      <p:ext uri="{BB962C8B-B14F-4D97-AF65-F5344CB8AC3E}">
        <p14:creationId xmlns:p14="http://schemas.microsoft.com/office/powerpoint/2010/main" val="3051548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Dia Light"/>
                <a:cs typeface="Dia Light"/>
              </a:rPr>
              <a:t>Lopuksi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lnSpc>
                <a:spcPct val="120000"/>
              </a:lnSpc>
              <a:buNone/>
            </a:pPr>
            <a:endParaRPr lang="fi-FI" sz="2000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Anna palautetta</a:t>
            </a:r>
          </a:p>
          <a:p>
            <a:pPr marL="0" lvl="0" indent="0">
              <a:lnSpc>
                <a:spcPct val="120000"/>
              </a:lnSpc>
              <a:buNone/>
            </a:pPr>
            <a:endParaRPr lang="fi-FI" sz="2000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Muista, että koulutuksen materiaaleja voi hyödyntää esim. opettajainkokouksessa!</a:t>
            </a:r>
          </a:p>
          <a:p>
            <a:pPr marL="0" lvl="0" indent="0">
              <a:lnSpc>
                <a:spcPct val="120000"/>
              </a:lnSpc>
              <a:buNone/>
            </a:pPr>
            <a:endParaRPr lang="fi-FI" sz="2000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Konkreettista tukea oppilaskuntatyöhön: </a:t>
            </a:r>
            <a:r>
              <a:rPr lang="fi-FI" sz="2000" dirty="0">
                <a:solidFill>
                  <a:srgbClr val="FF0000"/>
                </a:solidFill>
                <a:latin typeface="Proxima Nova Regular"/>
                <a:cs typeface="Proxima Nova Regular"/>
                <a:hlinkClick r:id="rId3"/>
              </a:rPr>
              <a:t>http://www.omaoppilaskunta.fi</a:t>
            </a:r>
            <a:endParaRPr lang="fi-FI" sz="2000" dirty="0">
              <a:solidFill>
                <a:srgbClr val="FF0000"/>
              </a:solidFill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fi-FI" sz="2000" dirty="0">
              <a:solidFill>
                <a:srgbClr val="FF0000"/>
              </a:solidFill>
              <a:latin typeface="Proxima Nova Regular"/>
              <a:cs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3732557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0" dirty="0">
                <a:latin typeface="Dia Bold"/>
                <a:cs typeface="Dia Bold"/>
              </a:rPr>
              <a:t>Olette tärkeitä!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  <a:latin typeface="Dia Light"/>
                <a:cs typeface="Dia Light"/>
              </a:rPr>
              <a:t>Kiitos osallistumisesta!</a:t>
            </a:r>
          </a:p>
        </p:txBody>
      </p:sp>
    </p:spTree>
    <p:extLst>
      <p:ext uri="{BB962C8B-B14F-4D97-AF65-F5344CB8AC3E}">
        <p14:creationId xmlns:p14="http://schemas.microsoft.com/office/powerpoint/2010/main" val="367630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hymypoika_valkoinentaust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818"/>
            <a:ext cx="9144000" cy="666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39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Dia Light"/>
                <a:cs typeface="Dia Light"/>
              </a:rPr>
              <a:t>Tervetuloa!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buNone/>
            </a:pPr>
            <a:endParaRPr lang="fi-FI" sz="800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3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2,5 tuntia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Kaksi osiota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fi-FI" sz="1600" dirty="0">
                <a:latin typeface="Proxima Nova Regular"/>
                <a:cs typeface="Proxima Nova Regular"/>
              </a:rPr>
              <a:t>Vaikuttavat oppilaat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fi-FI" sz="1600" dirty="0">
                <a:latin typeface="Proxima Nova Regular"/>
                <a:cs typeface="Proxima Nova Regular"/>
              </a:rPr>
              <a:t>Kannustavat aikuiset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Teemaan johdattavat videot sekä keskustelu- ja ryhmätehtävät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Vähemmän informaatiota ja enemmän pohdintaa omasta työstä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Hyödyllistä tietoa ja materiaalia: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fi-FI" sz="1600" dirty="0" err="1">
                <a:solidFill>
                  <a:srgbClr val="EF474D"/>
                </a:solidFill>
                <a:latin typeface="Proxima Nova Regular"/>
                <a:cs typeface="Proxima Nova Regular"/>
              </a:rPr>
              <a:t>http://www.OmaOppilaskunta.fi</a:t>
            </a:r>
            <a:endParaRPr lang="fi-FI" sz="1600" dirty="0">
              <a:solidFill>
                <a:srgbClr val="EF474D"/>
              </a:solidFill>
              <a:latin typeface="Proxima Nova Regular"/>
              <a:cs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77234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Dia Light"/>
                <a:cs typeface="Dia Light"/>
              </a:rPr>
              <a:t>Aikataulu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lnSpc>
                <a:spcPct val="25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	Johdanto</a:t>
            </a:r>
            <a:endParaRPr lang="fi-FI" sz="1600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25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	1. osio: Vaikuttavat oppilaat </a:t>
            </a:r>
            <a:r>
              <a:rPr lang="fi-FI" sz="1600" dirty="0">
                <a:latin typeface="Proxima Nova Regular"/>
                <a:cs typeface="Proxima Nova Regular"/>
              </a:rPr>
              <a:t>(n. 1 h)</a:t>
            </a:r>
          </a:p>
          <a:p>
            <a:pPr marL="0" lvl="0" indent="0">
              <a:lnSpc>
                <a:spcPct val="25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	Tauko</a:t>
            </a:r>
            <a:endParaRPr lang="fi-FI" sz="1600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25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	2. osio: Kannustavat aikuiset </a:t>
            </a:r>
            <a:r>
              <a:rPr lang="fi-FI" sz="1600" dirty="0">
                <a:latin typeface="Proxima Nova Regular"/>
                <a:cs typeface="Proxima Nova Regular"/>
              </a:rPr>
              <a:t>(n. 1 h)</a:t>
            </a:r>
          </a:p>
          <a:p>
            <a:pPr marL="0" lvl="0" indent="0">
              <a:lnSpc>
                <a:spcPct val="25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	Yhteenveto</a:t>
            </a:r>
            <a:endParaRPr lang="fi-FI" sz="1600" dirty="0">
              <a:latin typeface="Proxima Nova Regular"/>
              <a:cs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2048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Dia Light"/>
                <a:cs typeface="Dia Light"/>
              </a:rPr>
              <a:t>Tavoitteet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lnSpc>
                <a:spcPct val="250000"/>
              </a:lnSpc>
              <a:buNone/>
            </a:pPr>
            <a:r>
              <a:rPr lang="fi-FI" sz="2200" dirty="0">
                <a:latin typeface="Proxima Nova Regular"/>
                <a:cs typeface="Proxima Nova Regular"/>
              </a:rPr>
              <a:t>	Koulutuksen tavoitteena on antaa ohjaajalle välineitä:</a:t>
            </a:r>
          </a:p>
          <a:p>
            <a:pPr marL="0" lvl="0" indent="0">
              <a:buNone/>
            </a:pPr>
            <a:r>
              <a:rPr lang="fi-FI" sz="2000" dirty="0">
                <a:latin typeface="Proxima Nova Regular"/>
                <a:cs typeface="Proxima Nova Regular"/>
              </a:rPr>
              <a:t>		</a:t>
            </a:r>
          </a:p>
          <a:p>
            <a:pPr marL="0" lvl="0" indent="0">
              <a:buNone/>
            </a:pPr>
            <a:r>
              <a:rPr lang="fi-FI" sz="2000" dirty="0">
                <a:latin typeface="Proxima Nova Regular"/>
                <a:cs typeface="Proxima Nova Regular"/>
              </a:rPr>
              <a:t>			</a:t>
            </a:r>
            <a:r>
              <a:rPr lang="fi-FI" sz="1900" dirty="0">
                <a:latin typeface="Proxima Nova Regular"/>
                <a:cs typeface="Proxima Nova Regular"/>
              </a:rPr>
              <a:t>Kirkastaa rooliaan oppilaiden vaikuttamisen mahdollistajana </a:t>
            </a:r>
          </a:p>
          <a:p>
            <a:pPr marL="0" lvl="0" indent="0">
              <a:buNone/>
            </a:pPr>
            <a:r>
              <a:rPr lang="fi-FI" sz="1900" dirty="0">
                <a:latin typeface="Proxima Nova Regular"/>
                <a:cs typeface="Proxima Nova Regular"/>
              </a:rPr>
              <a:t>			kouluyhteisössä</a:t>
            </a:r>
          </a:p>
          <a:p>
            <a:pPr marL="0" lvl="0" indent="0">
              <a:buNone/>
            </a:pPr>
            <a:r>
              <a:rPr lang="fi-FI" sz="1900" dirty="0">
                <a:latin typeface="Proxima Nova Regular"/>
                <a:cs typeface="Proxima Nova Regular"/>
              </a:rPr>
              <a:t>	</a:t>
            </a:r>
          </a:p>
          <a:p>
            <a:pPr marL="0" lvl="0" indent="0">
              <a:buNone/>
            </a:pPr>
            <a:r>
              <a:rPr lang="fi-FI" sz="1900" dirty="0">
                <a:latin typeface="Proxima Nova Regular"/>
                <a:cs typeface="Proxima Nova Regular"/>
              </a:rPr>
              <a:t>			Reflektoida asemaansa ja toimintaansa oppilaskunta-aktiivien</a:t>
            </a:r>
          </a:p>
          <a:p>
            <a:pPr marL="0" lvl="0" indent="0">
              <a:buNone/>
            </a:pPr>
            <a:r>
              <a:rPr lang="fi-FI" sz="1900" dirty="0">
                <a:latin typeface="Proxima Nova Regular"/>
                <a:cs typeface="Proxima Nova Regular"/>
              </a:rPr>
              <a:t> 			ohjaajana</a:t>
            </a:r>
          </a:p>
          <a:p>
            <a:pPr marL="0" lvl="0" indent="0">
              <a:buNone/>
            </a:pPr>
            <a:r>
              <a:rPr lang="fi-FI" sz="1900" dirty="0">
                <a:latin typeface="Proxima Nova Regular"/>
                <a:cs typeface="Proxima Nova Regular"/>
              </a:rPr>
              <a:t>	</a:t>
            </a:r>
          </a:p>
          <a:p>
            <a:pPr marL="0" lvl="0" indent="0">
              <a:buNone/>
            </a:pPr>
            <a:r>
              <a:rPr lang="fi-FI" sz="1900" dirty="0">
                <a:latin typeface="Proxima Nova Regular"/>
                <a:cs typeface="Proxima Nova Regular"/>
              </a:rPr>
              <a:t>			Tukea rehtoria, opettajakuntaa ja koulun muita aikuisia </a:t>
            </a:r>
          </a:p>
          <a:p>
            <a:pPr marL="0" lvl="0" indent="0">
              <a:buNone/>
            </a:pPr>
            <a:r>
              <a:rPr lang="fi-FI" sz="1900" dirty="0">
                <a:latin typeface="Proxima Nova Regular"/>
                <a:cs typeface="Proxima Nova Regular"/>
              </a:rPr>
              <a:t>			kannustavan ilmapiirin luomisessa oppilaskuntatoiminnalle</a:t>
            </a:r>
          </a:p>
        </p:txBody>
      </p:sp>
    </p:spTree>
    <p:extLst>
      <p:ext uri="{BB962C8B-B14F-4D97-AF65-F5344CB8AC3E}">
        <p14:creationId xmlns:p14="http://schemas.microsoft.com/office/powerpoint/2010/main" val="1909375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Dia Light"/>
                <a:cs typeface="Dia Light"/>
              </a:rPr>
              <a:t>Alkulämmittely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lnSpc>
                <a:spcPct val="250000"/>
              </a:lnSpc>
              <a:buNone/>
            </a:pPr>
            <a:r>
              <a:rPr lang="fi-FI" sz="2200" dirty="0">
                <a:latin typeface="Proxima Nova Regular"/>
                <a:cs typeface="Proxima Nova Regular"/>
              </a:rPr>
              <a:t>	Tutustu kahteen uuteen ihmiseen lähelläsi</a:t>
            </a:r>
            <a:r>
              <a:rPr lang="fi-FI" sz="1900" dirty="0">
                <a:latin typeface="Proxima Nova Regular"/>
                <a:cs typeface="Proxima Nova Regular"/>
              </a:rPr>
              <a:t>:</a:t>
            </a:r>
          </a:p>
          <a:p>
            <a:pPr marL="0" lvl="0" indent="0">
              <a:lnSpc>
                <a:spcPct val="250000"/>
              </a:lnSpc>
              <a:buNone/>
            </a:pPr>
            <a:r>
              <a:rPr lang="fi-FI" sz="1900" b="1" dirty="0">
                <a:latin typeface="Proxima Nova Regular"/>
                <a:cs typeface="Proxima Nova Regular"/>
              </a:rPr>
              <a:t>	</a:t>
            </a:r>
            <a:r>
              <a:rPr lang="fi-FI" sz="2000" b="1" dirty="0">
                <a:latin typeface="Proxima Nova Regular"/>
                <a:cs typeface="Proxima Nova Regular"/>
              </a:rPr>
              <a:t>Mikä nimesi on?</a:t>
            </a:r>
            <a:br>
              <a:rPr lang="fi-FI" sz="2000" b="1" dirty="0">
                <a:latin typeface="Proxima Nova Regular"/>
                <a:cs typeface="Proxima Nova Regular"/>
              </a:rPr>
            </a:br>
            <a:r>
              <a:rPr lang="fi-FI" sz="2000" b="1" dirty="0">
                <a:latin typeface="Proxima Nova Regular"/>
                <a:cs typeface="Proxima Nova Regular"/>
              </a:rPr>
              <a:t>	Missä koulussa työskentelet?</a:t>
            </a:r>
          </a:p>
          <a:p>
            <a:pPr marL="0" lvl="0" indent="0">
              <a:lnSpc>
                <a:spcPct val="250000"/>
              </a:lnSpc>
              <a:buNone/>
            </a:pPr>
            <a:r>
              <a:rPr lang="fi-FI" sz="2000" b="1" dirty="0">
                <a:latin typeface="Proxima Nova Regular"/>
                <a:cs typeface="Proxima Nova Regular"/>
              </a:rPr>
              <a:t>	Mitä söit aamupalaksi?</a:t>
            </a:r>
          </a:p>
        </p:txBody>
      </p:sp>
    </p:spTree>
    <p:extLst>
      <p:ext uri="{BB962C8B-B14F-4D97-AF65-F5344CB8AC3E}">
        <p14:creationId xmlns:p14="http://schemas.microsoft.com/office/powerpoint/2010/main" val="1401430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Dia Light"/>
                <a:cs typeface="Dia Light"/>
              </a:rPr>
              <a:t>Alkulämmittely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lnSpc>
                <a:spcPct val="250000"/>
              </a:lnSpc>
              <a:buNone/>
            </a:pPr>
            <a:r>
              <a:rPr lang="fi-FI" sz="2200" dirty="0">
                <a:latin typeface="Proxima Nova Regular"/>
                <a:cs typeface="Proxima Nova Regular"/>
              </a:rPr>
              <a:t>	</a:t>
            </a:r>
          </a:p>
          <a:p>
            <a:pPr marL="0" lvl="0" indent="0" algn="ctr">
              <a:lnSpc>
                <a:spcPct val="250000"/>
              </a:lnSpc>
              <a:buNone/>
            </a:pPr>
            <a:r>
              <a:rPr lang="fi-FI" sz="2200" b="1" dirty="0">
                <a:latin typeface="Proxima Nova Regular"/>
                <a:cs typeface="Proxima Nova Regular"/>
              </a:rPr>
              <a:t>Mitä tavoitteita koulumme oppilaskunnalla on?</a:t>
            </a:r>
            <a:endParaRPr lang="fi-FI" sz="1900" b="1" dirty="0">
              <a:latin typeface="Proxima Nova Regular"/>
              <a:cs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229367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0" dirty="0">
                <a:latin typeface="Dia Bold"/>
                <a:cs typeface="Dia Bold"/>
              </a:rPr>
              <a:t>VAIKUTTAVAT </a:t>
            </a:r>
            <a:r>
              <a:rPr lang="fi-FI" b="0" dirty="0" err="1">
                <a:latin typeface="Dia Bold"/>
                <a:cs typeface="Dia Bold"/>
              </a:rPr>
              <a:t>OPPILAAt</a:t>
            </a:r>
            <a:endParaRPr lang="fi-FI" b="0" dirty="0">
              <a:latin typeface="Dia Bold"/>
              <a:cs typeface="Dia Bold"/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  <a:latin typeface="Dia Light"/>
                <a:cs typeface="Dia Light"/>
              </a:rPr>
              <a:t>1. osio</a:t>
            </a:r>
          </a:p>
        </p:txBody>
      </p:sp>
    </p:spTree>
    <p:extLst>
      <p:ext uri="{BB962C8B-B14F-4D97-AF65-F5344CB8AC3E}">
        <p14:creationId xmlns:p14="http://schemas.microsoft.com/office/powerpoint/2010/main" val="147749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Dia Light"/>
                <a:cs typeface="Dia Light"/>
              </a:rPr>
              <a:t>Alustusvideo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Pohdi muutaman minuutin ajan ja kirjoita muistiin: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i-FI" sz="2000" b="1" dirty="0">
                <a:latin typeface="Proxima Nova Regular"/>
                <a:cs typeface="Proxima Nova Regular"/>
              </a:rPr>
              <a:t>		Millaista valtaa oppilailla on kouluyhteisössänne?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fi-FI" sz="2000" b="1" dirty="0">
                <a:latin typeface="Proxima Nova Regular"/>
                <a:cs typeface="Proxima Nova Regular"/>
              </a:rPr>
              <a:t>	Millainen on hyvä oppilaskuntatoiminnan ohjaaja?</a:t>
            </a:r>
            <a:endParaRPr lang="fi-FI" sz="2000" b="1" strike="sngStrike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fi-FI" sz="2000" b="1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fi-FI" sz="1800" dirty="0">
                <a:latin typeface="Proxima Nova Regular"/>
                <a:cs typeface="Proxima Nova Regular"/>
              </a:rPr>
              <a:t>Alustusvideo</a:t>
            </a:r>
            <a:r>
              <a:rPr lang="fi-FI" sz="1800">
                <a:latin typeface="Proxima Nova Regular"/>
                <a:cs typeface="Proxima Nova Regular"/>
              </a:rPr>
              <a:t>: </a:t>
            </a:r>
            <a:r>
              <a:rPr lang="fi-FI" sz="1800">
                <a:solidFill>
                  <a:srgbClr val="FF0000"/>
                </a:solidFill>
                <a:latin typeface="Proxima Nova Regular"/>
                <a:cs typeface="Proxima Nova Regular"/>
                <a:hlinkClick r:id="rId3"/>
              </a:rPr>
              <a:t>https://youtu.be/QW-XIqXnTb8</a:t>
            </a:r>
            <a:endParaRPr lang="fi-FI" sz="1800">
              <a:solidFill>
                <a:srgbClr val="FF0000"/>
              </a:solidFill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fi-FI" sz="2000" dirty="0">
              <a:latin typeface="Proxima Nova Regular"/>
              <a:cs typeface="Proxima Nova Regular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fi-FI" sz="2000" dirty="0">
                <a:latin typeface="Proxima Nova Regular"/>
                <a:cs typeface="Proxima Nova Regular"/>
              </a:rPr>
              <a:t>Keskustele vieressä istuvan kanssa ajatuksistasi, joita nousi ennen videota ja sen jälkeen</a:t>
            </a:r>
          </a:p>
        </p:txBody>
      </p:sp>
    </p:spTree>
    <p:extLst>
      <p:ext uri="{BB962C8B-B14F-4D97-AF65-F5344CB8AC3E}">
        <p14:creationId xmlns:p14="http://schemas.microsoft.com/office/powerpoint/2010/main" val="1882710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1089</TotalTime>
  <Words>1281</Words>
  <Application>Microsoft Macintosh PowerPoint</Application>
  <PresentationFormat>Näytössä katseltava diaesitys (4:3)</PresentationFormat>
  <Paragraphs>277</Paragraphs>
  <Slides>24</Slides>
  <Notes>24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24</vt:i4>
      </vt:variant>
    </vt:vector>
  </HeadingPairs>
  <TitlesOfParts>
    <vt:vector size="30" baseType="lpstr">
      <vt:lpstr>Arial</vt:lpstr>
      <vt:lpstr>Calibri</vt:lpstr>
      <vt:lpstr>Dia Bold</vt:lpstr>
      <vt:lpstr>Dia Light</vt:lpstr>
      <vt:lpstr>Proxima Nova Regular</vt:lpstr>
      <vt:lpstr>Office Theme</vt:lpstr>
      <vt:lpstr>PowerPoint-esitys</vt:lpstr>
      <vt:lpstr>Innostunut oppilaskunta</vt:lpstr>
      <vt:lpstr>Tervetuloa!</vt:lpstr>
      <vt:lpstr>Aikataulu</vt:lpstr>
      <vt:lpstr>Tavoitteet</vt:lpstr>
      <vt:lpstr>Alkulämmittely</vt:lpstr>
      <vt:lpstr>Alkulämmittely</vt:lpstr>
      <vt:lpstr>VAIKUTTAVAT OPPILAAt</vt:lpstr>
      <vt:lpstr>Alustusvideo</vt:lpstr>
      <vt:lpstr>Tehtävä 1: Oppilaan vallan rajat</vt:lpstr>
      <vt:lpstr>Tehtävä 1: Oppilaan vallan rajat</vt:lpstr>
      <vt:lpstr>Tehtävä 2: Oppilaskunta-aktiivien ohjaaminen</vt:lpstr>
      <vt:lpstr>Tauko </vt:lpstr>
      <vt:lpstr>Kannustavat aikuiset</vt:lpstr>
      <vt:lpstr>Alustusvideo</vt:lpstr>
      <vt:lpstr>Tehtävä 1: Hyvät kokemukset ohjaajana</vt:lpstr>
      <vt:lpstr>Tehtävä 2: Asenteet ja rakenteet</vt:lpstr>
      <vt:lpstr>Tehtävä 3: Ideoita toiminnan kehittämiseen</vt:lpstr>
      <vt:lpstr>Lopuksi</vt:lpstr>
      <vt:lpstr>Yhteenveto</vt:lpstr>
      <vt:lpstr>Tavoitteet</vt:lpstr>
      <vt:lpstr>Lopuksi</vt:lpstr>
      <vt:lpstr>Olette tärkeitä!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Tiina Karhuvirta</cp:lastModifiedBy>
  <cp:revision>109</cp:revision>
  <cp:lastPrinted>2016-08-09T07:10:06Z</cp:lastPrinted>
  <dcterms:created xsi:type="dcterms:W3CDTF">2010-04-12T23:12:02Z</dcterms:created>
  <dcterms:modified xsi:type="dcterms:W3CDTF">2019-08-09T10:02:23Z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